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Lato" panose="020F0502020204030203" pitchFamily="34" charset="0"/>
      <p:regular r:id="rId12"/>
      <p:bold r:id="rId13"/>
      <p:italic r:id="rId14"/>
      <p:boldItalic r:id="rId15"/>
    </p:embeddedFont>
    <p:embeddedFont>
      <p:font typeface="Montserrat" pitchFamily="2" charset="77"/>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84"/>
  </p:normalViewPr>
  <p:slideViewPr>
    <p:cSldViewPr snapToGrid="0">
      <p:cViewPr varScale="1">
        <p:scale>
          <a:sx n="141" d="100"/>
          <a:sy n="141" d="100"/>
        </p:scale>
        <p:origin x="800"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2.png>
</file>

<file path=ppt/media/image3.pn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68c7c5f57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68c7c5f5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68c7c5f57c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68c7c5f57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6909e83c9f_3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6909e83c9f_3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16909e83c9f_1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16909e83c9f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68c7c5f57c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168c7c5f57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168c7c5f57c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168c7c5f57c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6aab224e0a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16aab224e0a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16aab224e0a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16aab224e0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493950" y="1578400"/>
            <a:ext cx="5060700" cy="209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highlight>
                  <a:schemeClr val="lt1"/>
                </a:highlight>
              </a:rPr>
              <a:t> Analysis Of World’s University Ranking</a:t>
            </a:r>
            <a:endParaRPr>
              <a:solidFill>
                <a:schemeClr val="dk1"/>
              </a:solidFill>
              <a:highlight>
                <a:schemeClr val="lt1"/>
              </a:highlight>
            </a:endParaRPr>
          </a:p>
        </p:txBody>
      </p:sp>
      <p:sp>
        <p:nvSpPr>
          <p:cNvPr id="229" name="Google Shape;229;p17"/>
          <p:cNvSpPr txBox="1">
            <a:spLocks noGrp="1"/>
          </p:cNvSpPr>
          <p:nvPr>
            <p:ph type="subTitle" idx="1"/>
          </p:nvPr>
        </p:nvSpPr>
        <p:spPr>
          <a:xfrm>
            <a:off x="4834400" y="3924925"/>
            <a:ext cx="3720300" cy="1144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a:solidFill>
                  <a:srgbClr val="1B212C"/>
                </a:solidFill>
              </a:rPr>
              <a:t>By: Dikshya Upreti</a:t>
            </a:r>
            <a:endParaRPr>
              <a:solidFill>
                <a:srgbClr val="1B212C"/>
              </a:solidFill>
            </a:endParaRPr>
          </a:p>
          <a:p>
            <a:pPr marL="0" lvl="0" indent="0" algn="l" rtl="0">
              <a:lnSpc>
                <a:spcPct val="115000"/>
              </a:lnSpc>
              <a:spcBef>
                <a:spcPts val="1600"/>
              </a:spcBef>
              <a:spcAft>
                <a:spcPts val="0"/>
              </a:spcAft>
              <a:buNone/>
            </a:pPr>
            <a:r>
              <a:rPr lang="en-GB">
                <a:solidFill>
                  <a:srgbClr val="1B212C"/>
                </a:solidFill>
              </a:rPr>
              <a:t>       Asmita Bamma</a:t>
            </a:r>
            <a:endParaRPr>
              <a:solidFill>
                <a:srgbClr val="1B212C"/>
              </a:solidFill>
            </a:endParaRPr>
          </a:p>
          <a:p>
            <a:pPr marL="0" lvl="0" indent="0" algn="l" rtl="0">
              <a:lnSpc>
                <a:spcPct val="115000"/>
              </a:lnSpc>
              <a:spcBef>
                <a:spcPts val="1600"/>
              </a:spcBef>
              <a:spcAft>
                <a:spcPts val="0"/>
              </a:spcAft>
              <a:buNone/>
            </a:pPr>
            <a:r>
              <a:rPr lang="en-GB">
                <a:solidFill>
                  <a:srgbClr val="1B212C"/>
                </a:solidFill>
              </a:rPr>
              <a:t>       Alisha Baral</a:t>
            </a:r>
            <a:endParaRPr>
              <a:solidFill>
                <a:srgbClr val="1B212C"/>
              </a:solidFill>
            </a:endParaRPr>
          </a:p>
          <a:p>
            <a:pPr marL="0" lvl="0" indent="0" algn="l" rtl="0">
              <a:lnSpc>
                <a:spcPct val="115000"/>
              </a:lnSpc>
              <a:spcBef>
                <a:spcPts val="1600"/>
              </a:spcBef>
              <a:spcAft>
                <a:spcPts val="16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1239000" y="7200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900" b="1">
                <a:solidFill>
                  <a:srgbClr val="1B212C"/>
                </a:solidFill>
                <a:latin typeface="Lato"/>
                <a:ea typeface="Lato"/>
                <a:cs typeface="Lato"/>
                <a:sym typeface="Lato"/>
              </a:rPr>
              <a:t>About the dataset</a:t>
            </a:r>
            <a:endParaRPr sz="1900" b="1">
              <a:solidFill>
                <a:srgbClr val="1B212C"/>
              </a:solidFill>
              <a:latin typeface="Lato"/>
              <a:ea typeface="Lato"/>
              <a:cs typeface="Lato"/>
              <a:sym typeface="Lato"/>
            </a:endParaRPr>
          </a:p>
        </p:txBody>
      </p:sp>
      <p:sp>
        <p:nvSpPr>
          <p:cNvPr id="235" name="Google Shape;235;p18"/>
          <p:cNvSpPr txBox="1">
            <a:spLocks noGrp="1"/>
          </p:cNvSpPr>
          <p:nvPr>
            <p:ph type="body" idx="1"/>
          </p:nvPr>
        </p:nvSpPr>
        <p:spPr>
          <a:xfrm>
            <a:off x="590250" y="1415700"/>
            <a:ext cx="8336400" cy="3727800"/>
          </a:xfrm>
          <a:prstGeom prst="rect">
            <a:avLst/>
          </a:prstGeom>
        </p:spPr>
        <p:txBody>
          <a:bodyPr spcFirstLastPara="1" wrap="square" lIns="91425" tIns="91425" rIns="91425" bIns="91425" anchor="t" anchorCtr="0">
            <a:noAutofit/>
          </a:bodyPr>
          <a:lstStyle/>
          <a:p>
            <a:pPr marL="457200" lvl="0" indent="-317500" algn="l" rtl="0">
              <a:lnSpc>
                <a:spcPct val="200000"/>
              </a:lnSpc>
              <a:spcBef>
                <a:spcPts val="0"/>
              </a:spcBef>
              <a:spcAft>
                <a:spcPts val="0"/>
              </a:spcAft>
              <a:buClr>
                <a:srgbClr val="1B212C"/>
              </a:buClr>
              <a:buSzPts val="1400"/>
              <a:buChar char="●"/>
            </a:pPr>
            <a:r>
              <a:rPr lang="en-GB" sz="1400">
                <a:solidFill>
                  <a:srgbClr val="1B212C"/>
                </a:solidFill>
              </a:rPr>
              <a:t>We are working with university ranking dataset. There are informations about 2000 universities globally.</a:t>
            </a:r>
            <a:endParaRPr sz="1400">
              <a:solidFill>
                <a:srgbClr val="1B212C"/>
              </a:solidFill>
            </a:endParaRPr>
          </a:p>
          <a:p>
            <a:pPr marL="457200" lvl="0" indent="-317500" algn="l" rtl="0">
              <a:lnSpc>
                <a:spcPct val="200000"/>
              </a:lnSpc>
              <a:spcBef>
                <a:spcPts val="0"/>
              </a:spcBef>
              <a:spcAft>
                <a:spcPts val="0"/>
              </a:spcAft>
              <a:buClr>
                <a:srgbClr val="1B212C"/>
              </a:buClr>
              <a:buSzPts val="1400"/>
              <a:buChar char="●"/>
            </a:pPr>
            <a:r>
              <a:rPr lang="en-GB" sz="1400">
                <a:solidFill>
                  <a:srgbClr val="1B212C"/>
                </a:solidFill>
              </a:rPr>
              <a:t> This dataset has information on various university globally. University are ranked on several aspects like research,faculty,employability,education and more.</a:t>
            </a:r>
            <a:endParaRPr sz="1400">
              <a:solidFill>
                <a:srgbClr val="1B212C"/>
              </a:solidFill>
            </a:endParaRPr>
          </a:p>
          <a:p>
            <a:pPr marL="457200" lvl="0" indent="-317500" algn="l" rtl="0">
              <a:lnSpc>
                <a:spcPct val="200000"/>
              </a:lnSpc>
              <a:spcBef>
                <a:spcPts val="0"/>
              </a:spcBef>
              <a:spcAft>
                <a:spcPts val="0"/>
              </a:spcAft>
              <a:buClr>
                <a:srgbClr val="1B212C"/>
              </a:buClr>
              <a:buSzPts val="1400"/>
              <a:buChar char="●"/>
            </a:pPr>
            <a:r>
              <a:rPr lang="en-GB" sz="1400">
                <a:solidFill>
                  <a:srgbClr val="1B212C"/>
                </a:solidFill>
              </a:rPr>
              <a:t>We will be analyzing  about factors that affect the overall ranking of universities.</a:t>
            </a:r>
            <a:endParaRPr sz="1400">
              <a:solidFill>
                <a:srgbClr val="1B212C"/>
              </a:solidFill>
            </a:endParaRPr>
          </a:p>
          <a:p>
            <a:pPr marL="0" lvl="0" indent="0" algn="l" rtl="0">
              <a:spcBef>
                <a:spcPts val="1600"/>
              </a:spcBef>
              <a:spcAft>
                <a:spcPts val="1600"/>
              </a:spcAft>
              <a:buNone/>
            </a:pPr>
            <a:endParaRPr sz="1600">
              <a:solidFill>
                <a:srgbClr val="1B212C"/>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b="1">
              <a:solidFill>
                <a:schemeClr val="dk1"/>
              </a:solidFill>
              <a:highlight>
                <a:schemeClr val="lt1"/>
              </a:highlight>
            </a:endParaRPr>
          </a:p>
          <a:p>
            <a:pPr marL="0" lvl="0" indent="0" algn="l" rtl="0">
              <a:spcBef>
                <a:spcPts val="0"/>
              </a:spcBef>
              <a:spcAft>
                <a:spcPts val="0"/>
              </a:spcAft>
              <a:buNone/>
            </a:pPr>
            <a:endParaRPr>
              <a:solidFill>
                <a:schemeClr val="dk1"/>
              </a:solidFill>
              <a:highlight>
                <a:schemeClr val="lt1"/>
              </a:highlight>
            </a:endParaRPr>
          </a:p>
        </p:txBody>
      </p:sp>
      <p:sp>
        <p:nvSpPr>
          <p:cNvPr id="241" name="Google Shape;241;p19"/>
          <p:cNvSpPr txBox="1">
            <a:spLocks noGrp="1"/>
          </p:cNvSpPr>
          <p:nvPr>
            <p:ph type="body" idx="1"/>
          </p:nvPr>
        </p:nvSpPr>
        <p:spPr>
          <a:xfrm>
            <a:off x="1235350" y="660425"/>
            <a:ext cx="7038900" cy="3655200"/>
          </a:xfrm>
          <a:prstGeom prst="rect">
            <a:avLst/>
          </a:prstGeom>
        </p:spPr>
        <p:txBody>
          <a:bodyPr spcFirstLastPara="1" wrap="square" lIns="91425" tIns="91425" rIns="91425" bIns="91425" anchor="t" anchorCtr="0">
            <a:noAutofit/>
          </a:bodyPr>
          <a:lstStyle/>
          <a:p>
            <a:pPr marL="0" lvl="0" indent="0" algn="l" rtl="0">
              <a:lnSpc>
                <a:spcPct val="90000"/>
              </a:lnSpc>
              <a:spcBef>
                <a:spcPts val="1000"/>
              </a:spcBef>
              <a:spcAft>
                <a:spcPts val="0"/>
              </a:spcAft>
              <a:buNone/>
            </a:pPr>
            <a:r>
              <a:rPr lang="en-GB" sz="1700" b="1">
                <a:solidFill>
                  <a:srgbClr val="000000"/>
                </a:solidFill>
              </a:rPr>
              <a:t>Research questions</a:t>
            </a:r>
            <a:endParaRPr sz="1700" b="1">
              <a:solidFill>
                <a:srgbClr val="000000"/>
              </a:solidFill>
            </a:endParaRPr>
          </a:p>
          <a:p>
            <a:pPr marL="457200" lvl="0" indent="-317500" algn="l" rtl="0">
              <a:lnSpc>
                <a:spcPct val="200000"/>
              </a:lnSpc>
              <a:spcBef>
                <a:spcPts val="1000"/>
              </a:spcBef>
              <a:spcAft>
                <a:spcPts val="0"/>
              </a:spcAft>
              <a:buClr>
                <a:srgbClr val="000000"/>
              </a:buClr>
              <a:buSzPts val="1400"/>
              <a:buAutoNum type="arabicPeriod"/>
            </a:pPr>
            <a:r>
              <a:rPr lang="en-GB" sz="1400">
                <a:solidFill>
                  <a:srgbClr val="000000"/>
                </a:solidFill>
              </a:rPr>
              <a:t>What are the top universities based on their education, research and employment success rate in USA? And what are the top three ranked universities in USA?</a:t>
            </a:r>
            <a:endParaRPr sz="1400">
              <a:solidFill>
                <a:srgbClr val="000000"/>
              </a:solidFill>
            </a:endParaRPr>
          </a:p>
          <a:p>
            <a:pPr marL="457200" lvl="0" indent="-317500" algn="l" rtl="0">
              <a:lnSpc>
                <a:spcPct val="200000"/>
              </a:lnSpc>
              <a:spcBef>
                <a:spcPts val="0"/>
              </a:spcBef>
              <a:spcAft>
                <a:spcPts val="0"/>
              </a:spcAft>
              <a:buClr>
                <a:srgbClr val="000000"/>
              </a:buClr>
              <a:buSzPts val="1400"/>
              <a:buAutoNum type="arabicPeriod"/>
            </a:pPr>
            <a:r>
              <a:rPr lang="en-GB" sz="1400">
                <a:solidFill>
                  <a:srgbClr val="000000"/>
                </a:solidFill>
              </a:rPr>
              <a:t>Where are the top 50 ranked universities located in?</a:t>
            </a:r>
            <a:endParaRPr sz="1400">
              <a:solidFill>
                <a:srgbClr val="000000"/>
              </a:solidFill>
            </a:endParaRPr>
          </a:p>
          <a:p>
            <a:pPr marL="457200" lvl="0" indent="-317500" algn="l" rtl="0">
              <a:spcBef>
                <a:spcPts val="0"/>
              </a:spcBef>
              <a:spcAft>
                <a:spcPts val="0"/>
              </a:spcAft>
              <a:buClr>
                <a:srgbClr val="000000"/>
              </a:buClr>
              <a:buSzPts val="1400"/>
              <a:buAutoNum type="arabicPeriod"/>
            </a:pPr>
            <a:r>
              <a:rPr lang="en-GB" sz="1400">
                <a:solidFill>
                  <a:schemeClr val="dk1"/>
                </a:solidFill>
              </a:rPr>
              <a:t>What factor is most important overall for high university ranking?</a:t>
            </a:r>
            <a:endParaRPr sz="1400">
              <a:solidFill>
                <a:srgbClr val="000000"/>
              </a:solidFill>
            </a:endParaRPr>
          </a:p>
          <a:p>
            <a:pPr marL="457200" lvl="0" indent="-317500" algn="l" rtl="0">
              <a:spcBef>
                <a:spcPts val="1600"/>
              </a:spcBef>
              <a:spcAft>
                <a:spcPts val="0"/>
              </a:spcAft>
              <a:buClr>
                <a:srgbClr val="000000"/>
              </a:buClr>
              <a:buSzPts val="1400"/>
              <a:buAutoNum type="arabicPeriod"/>
            </a:pPr>
            <a:r>
              <a:rPr lang="en-GB" sz="1400">
                <a:solidFill>
                  <a:srgbClr val="000000"/>
                </a:solidFill>
              </a:rPr>
              <a:t>What are the countries with 90+ score globally?</a:t>
            </a:r>
            <a:endParaRPr sz="1400">
              <a:solidFill>
                <a:srgbClr val="000000"/>
              </a:solidFill>
            </a:endParaRPr>
          </a:p>
          <a:p>
            <a:pPr marL="0" lvl="0" indent="0" algn="l" rtl="0">
              <a:lnSpc>
                <a:spcPct val="90000"/>
              </a:lnSpc>
              <a:spcBef>
                <a:spcPts val="1600"/>
              </a:spcBef>
              <a:spcAft>
                <a:spcPts val="0"/>
              </a:spcAft>
              <a:buNone/>
            </a:pPr>
            <a:r>
              <a:rPr lang="en-GB" sz="1700" b="1">
                <a:solidFill>
                  <a:srgbClr val="000000"/>
                </a:solidFill>
              </a:rPr>
              <a:t>Target Audience</a:t>
            </a:r>
            <a:endParaRPr sz="1700" b="1">
              <a:solidFill>
                <a:srgbClr val="000000"/>
              </a:solidFill>
            </a:endParaRPr>
          </a:p>
          <a:p>
            <a:pPr marL="457200" lvl="0" indent="-317500" algn="l" rtl="0">
              <a:lnSpc>
                <a:spcPct val="200000"/>
              </a:lnSpc>
              <a:spcBef>
                <a:spcPts val="1000"/>
              </a:spcBef>
              <a:spcAft>
                <a:spcPts val="0"/>
              </a:spcAft>
              <a:buClr>
                <a:srgbClr val="000000"/>
              </a:buClr>
              <a:buSzPts val="1400"/>
              <a:buChar char="-"/>
            </a:pPr>
            <a:r>
              <a:rPr lang="en-GB" sz="1400">
                <a:solidFill>
                  <a:srgbClr val="000000"/>
                </a:solidFill>
              </a:rPr>
              <a:t>Students looking for universities in the USA and all over the world based on factors like education, research and employment rate.</a:t>
            </a:r>
            <a:endParaRPr sz="1400">
              <a:solidFill>
                <a:srgbClr val="000000"/>
              </a:solidFill>
            </a:endParaRPr>
          </a:p>
          <a:p>
            <a:pPr marL="457200" lvl="0" indent="0" algn="l" rtl="0">
              <a:spcBef>
                <a:spcPts val="0"/>
              </a:spcBef>
              <a:spcAft>
                <a:spcPts val="1600"/>
              </a:spcAft>
              <a:buNone/>
            </a:pPr>
            <a:endParaRPr>
              <a:solidFill>
                <a:srgbClr val="1B212C"/>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20"/>
          <p:cNvSpPr txBox="1">
            <a:spLocks noGrp="1"/>
          </p:cNvSpPr>
          <p:nvPr>
            <p:ph type="title"/>
          </p:nvPr>
        </p:nvSpPr>
        <p:spPr>
          <a:xfrm>
            <a:off x="1297500" y="393750"/>
            <a:ext cx="5547600" cy="71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7" name="Google Shape;247;p20"/>
          <p:cNvSpPr txBox="1">
            <a:spLocks noGrp="1"/>
          </p:cNvSpPr>
          <p:nvPr>
            <p:ph type="body" idx="1"/>
          </p:nvPr>
        </p:nvSpPr>
        <p:spPr>
          <a:xfrm>
            <a:off x="5886450" y="1106550"/>
            <a:ext cx="2613300" cy="2587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48" name="Google Shape;248;p20"/>
          <p:cNvPicPr preferRelativeResize="0"/>
          <p:nvPr/>
        </p:nvPicPr>
        <p:blipFill>
          <a:blip r:embed="rId3">
            <a:alphaModFix/>
          </a:blip>
          <a:stretch>
            <a:fillRect/>
          </a:stretch>
        </p:blipFill>
        <p:spPr>
          <a:xfrm>
            <a:off x="782400" y="1106575"/>
            <a:ext cx="5410127" cy="3663976"/>
          </a:xfrm>
          <a:prstGeom prst="rect">
            <a:avLst/>
          </a:prstGeom>
          <a:noFill/>
          <a:ln>
            <a:noFill/>
          </a:ln>
        </p:spPr>
      </p:pic>
      <p:sp>
        <p:nvSpPr>
          <p:cNvPr id="249" name="Google Shape;249;p20"/>
          <p:cNvSpPr txBox="1"/>
          <p:nvPr/>
        </p:nvSpPr>
        <p:spPr>
          <a:xfrm>
            <a:off x="1180975" y="458575"/>
            <a:ext cx="5089200" cy="6480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1000"/>
              </a:spcBef>
              <a:spcAft>
                <a:spcPts val="0"/>
              </a:spcAft>
              <a:buSzPts val="1400"/>
              <a:buFont typeface="Lato"/>
              <a:buAutoNum type="arabicPeriod"/>
            </a:pPr>
            <a:r>
              <a:rPr lang="en-GB" b="1">
                <a:latin typeface="Lato"/>
                <a:ea typeface="Lato"/>
                <a:cs typeface="Lato"/>
                <a:sym typeface="Lato"/>
              </a:rPr>
              <a:t>What are the top universities based on their education, research and employment success rate in USA? </a:t>
            </a:r>
            <a:endParaRPr b="1">
              <a:latin typeface="Lato"/>
              <a:ea typeface="Lato"/>
              <a:cs typeface="Lato"/>
              <a:sym typeface="Lato"/>
            </a:endParaRPr>
          </a:p>
        </p:txBody>
      </p:sp>
      <p:sp>
        <p:nvSpPr>
          <p:cNvPr id="250" name="Google Shape;250;p20"/>
          <p:cNvSpPr txBox="1"/>
          <p:nvPr/>
        </p:nvSpPr>
        <p:spPr>
          <a:xfrm>
            <a:off x="5688475" y="1320875"/>
            <a:ext cx="3192300" cy="23397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Lato"/>
              <a:buChar char="●"/>
            </a:pPr>
            <a:r>
              <a:rPr lang="en-GB">
                <a:latin typeface="Lato"/>
                <a:ea typeface="Lato"/>
                <a:cs typeface="Lato"/>
                <a:sym typeface="Lato"/>
              </a:rPr>
              <a:t> This  bar plot shows top 50  ranked universities in USA.</a:t>
            </a:r>
            <a:endParaRPr>
              <a:latin typeface="Lato"/>
              <a:ea typeface="Lato"/>
              <a:cs typeface="Lato"/>
              <a:sym typeface="Lato"/>
            </a:endParaRPr>
          </a:p>
          <a:p>
            <a:pPr marL="457200" lvl="0" indent="0" algn="l" rtl="0">
              <a:spcBef>
                <a:spcPts val="0"/>
              </a:spcBef>
              <a:spcAft>
                <a:spcPts val="0"/>
              </a:spcAft>
              <a:buNone/>
            </a:pPr>
            <a:endParaRPr>
              <a:latin typeface="Lato"/>
              <a:ea typeface="Lato"/>
              <a:cs typeface="Lato"/>
              <a:sym typeface="Lato"/>
            </a:endParaRPr>
          </a:p>
          <a:p>
            <a:pPr marL="457200" lvl="0" indent="-317500" algn="l" rtl="0">
              <a:spcBef>
                <a:spcPts val="0"/>
              </a:spcBef>
              <a:spcAft>
                <a:spcPts val="0"/>
              </a:spcAft>
              <a:buSzPts val="1400"/>
              <a:buFont typeface="Lato"/>
              <a:buChar char="●"/>
            </a:pPr>
            <a:r>
              <a:rPr lang="en-GB">
                <a:latin typeface="Lato"/>
                <a:ea typeface="Lato"/>
                <a:cs typeface="Lato"/>
                <a:sym typeface="Lato"/>
              </a:rPr>
              <a:t>The bar plot is in descending order.</a:t>
            </a:r>
            <a:endParaRPr>
              <a:latin typeface="Lato"/>
              <a:ea typeface="Lato"/>
              <a:cs typeface="Lato"/>
              <a:sym typeface="Lato"/>
            </a:endParaRPr>
          </a:p>
          <a:p>
            <a:pPr marL="457200" lvl="0" indent="0" algn="l" rtl="0">
              <a:spcBef>
                <a:spcPts val="0"/>
              </a:spcBef>
              <a:spcAft>
                <a:spcPts val="0"/>
              </a:spcAft>
              <a:buNone/>
            </a:pPr>
            <a:endParaRPr>
              <a:latin typeface="Lato"/>
              <a:ea typeface="Lato"/>
              <a:cs typeface="Lato"/>
              <a:sym typeface="Lato"/>
            </a:endParaRPr>
          </a:p>
          <a:p>
            <a:pPr marL="457200" lvl="0" indent="-317500" algn="l" rtl="0">
              <a:spcBef>
                <a:spcPts val="0"/>
              </a:spcBef>
              <a:spcAft>
                <a:spcPts val="0"/>
              </a:spcAft>
              <a:buSzPts val="1400"/>
              <a:buFont typeface="Lato"/>
              <a:buChar char="●"/>
            </a:pPr>
            <a:r>
              <a:rPr lang="en-GB">
                <a:latin typeface="Lato"/>
                <a:ea typeface="Lato"/>
                <a:cs typeface="Lato"/>
                <a:sym typeface="Lato"/>
              </a:rPr>
              <a:t>Harvard University is the highest ranked university in USA. with a perfect score of 100. </a:t>
            </a:r>
            <a:endParaRPr>
              <a:latin typeface="Lato"/>
              <a:ea typeface="Lato"/>
              <a:cs typeface="Lato"/>
              <a:sym typeface="Lato"/>
            </a:endParaRPr>
          </a:p>
          <a:p>
            <a:pPr marL="914400" lvl="0" indent="0" algn="l" rtl="0">
              <a:spcBef>
                <a:spcPts val="0"/>
              </a:spcBef>
              <a:spcAft>
                <a:spcPts val="0"/>
              </a:spcAft>
              <a:buNone/>
            </a:pPr>
            <a:endParaRPr>
              <a:latin typeface="Lato"/>
              <a:ea typeface="Lato"/>
              <a:cs typeface="Lato"/>
              <a:sym typeface="Lato"/>
            </a:endParaRPr>
          </a:p>
        </p:txBody>
      </p:sp>
      <p:pic>
        <p:nvPicPr>
          <p:cNvPr id="251" name="Google Shape;251;p20"/>
          <p:cNvPicPr preferRelativeResize="0"/>
          <p:nvPr/>
        </p:nvPicPr>
        <p:blipFill>
          <a:blip r:embed="rId4">
            <a:alphaModFix/>
          </a:blip>
          <a:stretch>
            <a:fillRect/>
          </a:stretch>
        </p:blipFill>
        <p:spPr>
          <a:xfrm>
            <a:off x="825100" y="1198150"/>
            <a:ext cx="4748227" cy="37762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21"/>
          <p:cNvSpPr txBox="1">
            <a:spLocks noGrp="1"/>
          </p:cNvSpPr>
          <p:nvPr>
            <p:ph type="title"/>
          </p:nvPr>
        </p:nvSpPr>
        <p:spPr>
          <a:xfrm>
            <a:off x="1010025" y="653450"/>
            <a:ext cx="7038900" cy="914100"/>
          </a:xfrm>
          <a:prstGeom prst="rect">
            <a:avLst/>
          </a:prstGeom>
        </p:spPr>
        <p:txBody>
          <a:bodyPr spcFirstLastPara="1" wrap="square" lIns="91425" tIns="91425" rIns="91425" bIns="91425" anchor="t" anchorCtr="0">
            <a:noAutofit/>
          </a:bodyPr>
          <a:lstStyle/>
          <a:p>
            <a:pPr marL="0" lvl="0" indent="0" algn="l" rtl="0">
              <a:lnSpc>
                <a:spcPct val="200000"/>
              </a:lnSpc>
              <a:spcBef>
                <a:spcPts val="1000"/>
              </a:spcBef>
              <a:spcAft>
                <a:spcPts val="0"/>
              </a:spcAft>
              <a:buNone/>
            </a:pPr>
            <a:r>
              <a:rPr lang="en-GB" sz="1400" b="1">
                <a:solidFill>
                  <a:srgbClr val="000000"/>
                </a:solidFill>
                <a:latin typeface="Lato"/>
                <a:ea typeface="Lato"/>
                <a:cs typeface="Lato"/>
                <a:sym typeface="Lato"/>
              </a:rPr>
              <a:t>2.   What are the top three ranked universities in USA?</a:t>
            </a:r>
            <a:endParaRPr sz="1800" b="1">
              <a:solidFill>
                <a:schemeClr val="dk1"/>
              </a:solidFill>
              <a:latin typeface="Lato"/>
              <a:ea typeface="Lato"/>
              <a:cs typeface="Lato"/>
              <a:sym typeface="Lato"/>
            </a:endParaRPr>
          </a:p>
          <a:p>
            <a:pPr marL="0" lvl="0" indent="0" algn="l" rtl="0">
              <a:spcBef>
                <a:spcPts val="0"/>
              </a:spcBef>
              <a:spcAft>
                <a:spcPts val="0"/>
              </a:spcAft>
              <a:buNone/>
            </a:pPr>
            <a:endParaRPr/>
          </a:p>
        </p:txBody>
      </p:sp>
      <p:sp>
        <p:nvSpPr>
          <p:cNvPr id="257" name="Google Shape;257;p21"/>
          <p:cNvSpPr txBox="1">
            <a:spLocks noGrp="1"/>
          </p:cNvSpPr>
          <p:nvPr>
            <p:ph type="body" idx="1"/>
          </p:nvPr>
        </p:nvSpPr>
        <p:spPr>
          <a:xfrm>
            <a:off x="1297500" y="1567550"/>
            <a:ext cx="44364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58" name="Google Shape;258;p21"/>
          <p:cNvPicPr preferRelativeResize="0"/>
          <p:nvPr/>
        </p:nvPicPr>
        <p:blipFill>
          <a:blip r:embed="rId3">
            <a:alphaModFix/>
          </a:blip>
          <a:stretch>
            <a:fillRect/>
          </a:stretch>
        </p:blipFill>
        <p:spPr>
          <a:xfrm>
            <a:off x="1010025" y="1489250"/>
            <a:ext cx="4436398" cy="2634127"/>
          </a:xfrm>
          <a:prstGeom prst="rect">
            <a:avLst/>
          </a:prstGeom>
          <a:noFill/>
          <a:ln>
            <a:noFill/>
          </a:ln>
        </p:spPr>
      </p:pic>
      <p:sp>
        <p:nvSpPr>
          <p:cNvPr id="259" name="Google Shape;259;p21"/>
          <p:cNvSpPr txBox="1"/>
          <p:nvPr/>
        </p:nvSpPr>
        <p:spPr>
          <a:xfrm>
            <a:off x="5824750" y="1348750"/>
            <a:ext cx="2793600" cy="25551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Lato"/>
              <a:buChar char="●"/>
            </a:pPr>
            <a:r>
              <a:rPr lang="en-GB">
                <a:latin typeface="Lato"/>
                <a:ea typeface="Lato"/>
                <a:cs typeface="Lato"/>
                <a:sym typeface="Lato"/>
              </a:rPr>
              <a:t>Harvard is the highest rank university  in USA .The only university globally with perfect score.</a:t>
            </a:r>
            <a:endParaRPr>
              <a:latin typeface="Lato"/>
              <a:ea typeface="Lato"/>
              <a:cs typeface="Lato"/>
              <a:sym typeface="Lato"/>
            </a:endParaRPr>
          </a:p>
          <a:p>
            <a:pPr marL="457200" lvl="0" indent="0" algn="l" rtl="0">
              <a:spcBef>
                <a:spcPts val="0"/>
              </a:spcBef>
              <a:spcAft>
                <a:spcPts val="0"/>
              </a:spcAft>
              <a:buNone/>
            </a:pPr>
            <a:endParaRPr>
              <a:latin typeface="Lato"/>
              <a:ea typeface="Lato"/>
              <a:cs typeface="Lato"/>
              <a:sym typeface="Lato"/>
            </a:endParaRPr>
          </a:p>
          <a:p>
            <a:pPr marL="457200" lvl="0" indent="-317500" algn="l" rtl="0">
              <a:spcBef>
                <a:spcPts val="0"/>
              </a:spcBef>
              <a:spcAft>
                <a:spcPts val="0"/>
              </a:spcAft>
              <a:buSzPts val="1400"/>
              <a:buFont typeface="Lato"/>
              <a:buChar char="●"/>
            </a:pPr>
            <a:r>
              <a:rPr lang="en-GB">
                <a:latin typeface="Lato"/>
                <a:ea typeface="Lato"/>
                <a:cs typeface="Lato"/>
                <a:sym typeface="Lato"/>
              </a:rPr>
              <a:t>The bar plot is in descending order.</a:t>
            </a:r>
            <a:endParaRPr>
              <a:latin typeface="Lato"/>
              <a:ea typeface="Lato"/>
              <a:cs typeface="Lato"/>
              <a:sym typeface="Lato"/>
            </a:endParaRPr>
          </a:p>
          <a:p>
            <a:pPr marL="457200" lvl="0" indent="0" algn="l" rtl="0">
              <a:spcBef>
                <a:spcPts val="0"/>
              </a:spcBef>
              <a:spcAft>
                <a:spcPts val="0"/>
              </a:spcAft>
              <a:buNone/>
            </a:pPr>
            <a:endParaRPr>
              <a:latin typeface="Lato"/>
              <a:ea typeface="Lato"/>
              <a:cs typeface="Lato"/>
              <a:sym typeface="Lato"/>
            </a:endParaRPr>
          </a:p>
          <a:p>
            <a:pPr marL="457200" lvl="0" indent="-317500" algn="l" rtl="0">
              <a:spcBef>
                <a:spcPts val="0"/>
              </a:spcBef>
              <a:spcAft>
                <a:spcPts val="0"/>
              </a:spcAft>
              <a:buSzPts val="1400"/>
              <a:buFont typeface="Lato"/>
              <a:buChar char="●"/>
            </a:pPr>
            <a:r>
              <a:rPr lang="en-GB">
                <a:latin typeface="Lato"/>
                <a:ea typeface="Lato"/>
                <a:cs typeface="Lato"/>
                <a:sym typeface="Lato"/>
              </a:rPr>
              <a:t>Seaborn is used to create this graph with well defined labels.</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2"/>
          <p:cNvSpPr txBox="1">
            <a:spLocks noGrp="1"/>
          </p:cNvSpPr>
          <p:nvPr>
            <p:ph type="title"/>
          </p:nvPr>
        </p:nvSpPr>
        <p:spPr>
          <a:xfrm>
            <a:off x="896125" y="443600"/>
            <a:ext cx="7258500" cy="931200"/>
          </a:xfrm>
          <a:prstGeom prst="rect">
            <a:avLst/>
          </a:prstGeom>
        </p:spPr>
        <p:txBody>
          <a:bodyPr spcFirstLastPara="1" wrap="square" lIns="91425" tIns="91425" rIns="91425" bIns="91425" anchor="t" anchorCtr="0">
            <a:noAutofit/>
          </a:bodyPr>
          <a:lstStyle/>
          <a:p>
            <a:pPr marL="457200" lvl="0" indent="0" algn="l" rtl="0">
              <a:lnSpc>
                <a:spcPct val="115000"/>
              </a:lnSpc>
              <a:spcBef>
                <a:spcPts val="0"/>
              </a:spcBef>
              <a:spcAft>
                <a:spcPts val="0"/>
              </a:spcAft>
              <a:buNone/>
            </a:pPr>
            <a:r>
              <a:rPr lang="en-GB" sz="1400" b="1">
                <a:solidFill>
                  <a:srgbClr val="1B212C"/>
                </a:solidFill>
                <a:latin typeface="Lato"/>
                <a:ea typeface="Lato"/>
                <a:cs typeface="Lato"/>
                <a:sym typeface="Lato"/>
              </a:rPr>
              <a:t>2. </a:t>
            </a:r>
            <a:r>
              <a:rPr lang="en-GB" sz="1700" b="1">
                <a:solidFill>
                  <a:srgbClr val="1B212C"/>
                </a:solidFill>
                <a:latin typeface="Lato"/>
                <a:ea typeface="Lato"/>
                <a:cs typeface="Lato"/>
                <a:sym typeface="Lato"/>
              </a:rPr>
              <a:t> </a:t>
            </a:r>
            <a:r>
              <a:rPr lang="en-GB" sz="1400" b="1">
                <a:solidFill>
                  <a:srgbClr val="000000"/>
                </a:solidFill>
                <a:latin typeface="Lato"/>
                <a:ea typeface="Lato"/>
                <a:cs typeface="Lato"/>
                <a:sym typeface="Lato"/>
              </a:rPr>
              <a:t>Where are the top 50 ranked universities located in?</a:t>
            </a:r>
            <a:endParaRPr sz="1700" b="1">
              <a:solidFill>
                <a:srgbClr val="1B212C"/>
              </a:solidFill>
              <a:latin typeface="Lato"/>
              <a:ea typeface="Lato"/>
              <a:cs typeface="Lato"/>
              <a:sym typeface="Lato"/>
            </a:endParaRPr>
          </a:p>
          <a:p>
            <a:pPr marL="0" lvl="0" indent="0" algn="l" rtl="0">
              <a:spcBef>
                <a:spcPts val="1600"/>
              </a:spcBef>
              <a:spcAft>
                <a:spcPts val="0"/>
              </a:spcAft>
              <a:buNone/>
            </a:pPr>
            <a:endParaRPr/>
          </a:p>
        </p:txBody>
      </p:sp>
      <p:sp>
        <p:nvSpPr>
          <p:cNvPr id="265" name="Google Shape;265;p22"/>
          <p:cNvSpPr txBox="1">
            <a:spLocks noGrp="1"/>
          </p:cNvSpPr>
          <p:nvPr>
            <p:ph type="body" idx="1"/>
          </p:nvPr>
        </p:nvSpPr>
        <p:spPr>
          <a:xfrm>
            <a:off x="5723050" y="1069500"/>
            <a:ext cx="2613600" cy="2466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endParaRPr/>
          </a:p>
        </p:txBody>
      </p:sp>
      <p:sp>
        <p:nvSpPr>
          <p:cNvPr id="266" name="Google Shape;266;p22"/>
          <p:cNvSpPr txBox="1"/>
          <p:nvPr/>
        </p:nvSpPr>
        <p:spPr>
          <a:xfrm>
            <a:off x="6313150" y="1473675"/>
            <a:ext cx="2651700" cy="21240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Lato"/>
              <a:buChar char="●"/>
            </a:pPr>
            <a:r>
              <a:rPr lang="en-GB">
                <a:latin typeface="Lato"/>
                <a:ea typeface="Lato"/>
                <a:cs typeface="Lato"/>
                <a:sym typeface="Lato"/>
              </a:rPr>
              <a:t>USA has 28 most high ranked universities.</a:t>
            </a: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457200" lvl="0" indent="-317500" algn="l" rtl="0">
              <a:spcBef>
                <a:spcPts val="0"/>
              </a:spcBef>
              <a:spcAft>
                <a:spcPts val="0"/>
              </a:spcAft>
              <a:buSzPts val="1400"/>
              <a:buFont typeface="Lato"/>
              <a:buChar char="●"/>
            </a:pPr>
            <a:r>
              <a:rPr lang="en-GB">
                <a:latin typeface="Lato"/>
                <a:ea typeface="Lato"/>
                <a:cs typeface="Lato"/>
                <a:sym typeface="Lato"/>
              </a:rPr>
              <a:t>UK has 6 most high ranked universities.</a:t>
            </a: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457200" lvl="0" indent="-317500" algn="l" rtl="0">
              <a:spcBef>
                <a:spcPts val="0"/>
              </a:spcBef>
              <a:spcAft>
                <a:spcPts val="0"/>
              </a:spcAft>
              <a:buSzPts val="1400"/>
              <a:buFont typeface="Lato"/>
              <a:buChar char="●"/>
            </a:pPr>
            <a:r>
              <a:rPr lang="en-GB">
                <a:latin typeface="Lato"/>
                <a:ea typeface="Lato"/>
                <a:cs typeface="Lato"/>
                <a:sym typeface="Lato"/>
              </a:rPr>
              <a:t>Asia relatively has less universities that are ranked  in top 50.</a:t>
            </a:r>
            <a:endParaRPr>
              <a:latin typeface="Lato"/>
              <a:ea typeface="Lato"/>
              <a:cs typeface="Lato"/>
              <a:sym typeface="Lato"/>
            </a:endParaRPr>
          </a:p>
        </p:txBody>
      </p:sp>
      <p:pic>
        <p:nvPicPr>
          <p:cNvPr id="267" name="Google Shape;267;p22"/>
          <p:cNvPicPr preferRelativeResize="0"/>
          <p:nvPr/>
        </p:nvPicPr>
        <p:blipFill>
          <a:blip r:embed="rId3">
            <a:alphaModFix/>
          </a:blip>
          <a:stretch>
            <a:fillRect/>
          </a:stretch>
        </p:blipFill>
        <p:spPr>
          <a:xfrm>
            <a:off x="1196500" y="1374800"/>
            <a:ext cx="4638300" cy="28830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23"/>
          <p:cNvSpPr txBox="1">
            <a:spLocks noGrp="1"/>
          </p:cNvSpPr>
          <p:nvPr>
            <p:ph type="title"/>
          </p:nvPr>
        </p:nvSpPr>
        <p:spPr>
          <a:xfrm>
            <a:off x="1111025" y="417050"/>
            <a:ext cx="7038900" cy="914100"/>
          </a:xfrm>
          <a:prstGeom prst="rect">
            <a:avLst/>
          </a:prstGeom>
        </p:spPr>
        <p:txBody>
          <a:bodyPr spcFirstLastPara="1" wrap="square" lIns="91425" tIns="91425" rIns="91425" bIns="91425" anchor="t" anchorCtr="0">
            <a:noAutofit/>
          </a:bodyPr>
          <a:lstStyle/>
          <a:p>
            <a:pPr marL="457200" lvl="0" indent="0" algn="l" rtl="0">
              <a:lnSpc>
                <a:spcPct val="115000"/>
              </a:lnSpc>
              <a:spcBef>
                <a:spcPts val="0"/>
              </a:spcBef>
              <a:spcAft>
                <a:spcPts val="0"/>
              </a:spcAft>
              <a:buNone/>
            </a:pPr>
            <a:r>
              <a:rPr lang="en-GB" sz="1400" b="1">
                <a:solidFill>
                  <a:schemeClr val="dk1"/>
                </a:solidFill>
                <a:latin typeface="Lato"/>
                <a:ea typeface="Lato"/>
                <a:cs typeface="Lato"/>
                <a:sym typeface="Lato"/>
              </a:rPr>
              <a:t>3.  What factor is most important overall for high university ranking?</a:t>
            </a:r>
            <a:endParaRPr sz="1400" b="1">
              <a:solidFill>
                <a:schemeClr val="dk1"/>
              </a:solidFill>
              <a:latin typeface="Lato"/>
              <a:ea typeface="Lato"/>
              <a:cs typeface="Lato"/>
              <a:sym typeface="Lato"/>
            </a:endParaRPr>
          </a:p>
          <a:p>
            <a:pPr marL="0" lvl="0" indent="0" algn="l" rtl="0">
              <a:spcBef>
                <a:spcPts val="1600"/>
              </a:spcBef>
              <a:spcAft>
                <a:spcPts val="0"/>
              </a:spcAft>
              <a:buNone/>
            </a:pPr>
            <a:endParaRPr/>
          </a:p>
        </p:txBody>
      </p:sp>
      <p:sp>
        <p:nvSpPr>
          <p:cNvPr id="273" name="Google Shape;273;p23"/>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
        <p:nvSpPr>
          <p:cNvPr id="274" name="Google Shape;274;p23"/>
          <p:cNvSpPr txBox="1"/>
          <p:nvPr/>
        </p:nvSpPr>
        <p:spPr>
          <a:xfrm>
            <a:off x="5609650" y="1617450"/>
            <a:ext cx="3266400" cy="27705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Lato"/>
              <a:buChar char="●"/>
            </a:pPr>
            <a:r>
              <a:rPr lang="en-GB">
                <a:latin typeface="Lato"/>
                <a:ea typeface="Lato"/>
                <a:cs typeface="Lato"/>
                <a:sym typeface="Lato"/>
              </a:rPr>
              <a:t>This heatmap shows correlation between universities and their ranking factors.</a:t>
            </a:r>
            <a:endParaRPr>
              <a:latin typeface="Lato"/>
              <a:ea typeface="Lato"/>
              <a:cs typeface="Lato"/>
              <a:sym typeface="Lato"/>
            </a:endParaRPr>
          </a:p>
          <a:p>
            <a:pPr marL="457200" lvl="0" indent="0" algn="l" rtl="0">
              <a:spcBef>
                <a:spcPts val="0"/>
              </a:spcBef>
              <a:spcAft>
                <a:spcPts val="0"/>
              </a:spcAft>
              <a:buNone/>
            </a:pPr>
            <a:endParaRPr>
              <a:latin typeface="Lato"/>
              <a:ea typeface="Lato"/>
              <a:cs typeface="Lato"/>
              <a:sym typeface="Lato"/>
            </a:endParaRPr>
          </a:p>
          <a:p>
            <a:pPr marL="457200" lvl="0" indent="-317500" algn="l" rtl="0">
              <a:spcBef>
                <a:spcPts val="0"/>
              </a:spcBef>
              <a:spcAft>
                <a:spcPts val="0"/>
              </a:spcAft>
              <a:buSzPts val="1400"/>
              <a:buFont typeface="Lato"/>
              <a:buChar char="●"/>
            </a:pPr>
            <a:r>
              <a:rPr lang="en-GB">
                <a:latin typeface="Lato"/>
                <a:ea typeface="Lato"/>
                <a:cs typeface="Lato"/>
                <a:sym typeface="Lato"/>
              </a:rPr>
              <a:t>Research rank has the highest correlation for worldwide  university ranking with z  score of 0.9.</a:t>
            </a:r>
            <a:endParaRPr>
              <a:latin typeface="Lato"/>
              <a:ea typeface="Lato"/>
              <a:cs typeface="Lato"/>
              <a:sym typeface="Lato"/>
            </a:endParaRPr>
          </a:p>
          <a:p>
            <a:pPr marL="457200" lvl="0" indent="0" algn="l" rtl="0">
              <a:spcBef>
                <a:spcPts val="0"/>
              </a:spcBef>
              <a:spcAft>
                <a:spcPts val="0"/>
              </a:spcAft>
              <a:buNone/>
            </a:pPr>
            <a:endParaRPr>
              <a:latin typeface="Lato"/>
              <a:ea typeface="Lato"/>
              <a:cs typeface="Lato"/>
              <a:sym typeface="Lato"/>
            </a:endParaRPr>
          </a:p>
          <a:p>
            <a:pPr marL="457200" lvl="0" indent="-317500" algn="l" rtl="0">
              <a:spcBef>
                <a:spcPts val="0"/>
              </a:spcBef>
              <a:spcAft>
                <a:spcPts val="0"/>
              </a:spcAft>
              <a:buSzPts val="1400"/>
              <a:buFont typeface="Lato"/>
              <a:buChar char="●"/>
            </a:pPr>
            <a:r>
              <a:rPr lang="en-GB">
                <a:latin typeface="Lato"/>
                <a:ea typeface="Lato"/>
                <a:cs typeface="Lato"/>
                <a:sym typeface="Lato"/>
              </a:rPr>
              <a:t>Mask technique is used to remove mirror effect in this heatmap.</a:t>
            </a:r>
            <a:endParaRPr>
              <a:latin typeface="Lato"/>
              <a:ea typeface="Lato"/>
              <a:cs typeface="Lato"/>
              <a:sym typeface="Lato"/>
            </a:endParaRPr>
          </a:p>
          <a:p>
            <a:pPr marL="457200" lvl="0" indent="0" algn="l" rtl="0">
              <a:spcBef>
                <a:spcPts val="0"/>
              </a:spcBef>
              <a:spcAft>
                <a:spcPts val="0"/>
              </a:spcAft>
              <a:buNone/>
            </a:pPr>
            <a:endParaRPr>
              <a:latin typeface="Lato"/>
              <a:ea typeface="Lato"/>
              <a:cs typeface="Lato"/>
              <a:sym typeface="Lato"/>
            </a:endParaRPr>
          </a:p>
        </p:txBody>
      </p:sp>
      <p:pic>
        <p:nvPicPr>
          <p:cNvPr id="275" name="Google Shape;275;p23"/>
          <p:cNvPicPr preferRelativeResize="0"/>
          <p:nvPr/>
        </p:nvPicPr>
        <p:blipFill>
          <a:blip r:embed="rId3">
            <a:alphaModFix/>
          </a:blip>
          <a:stretch>
            <a:fillRect/>
          </a:stretch>
        </p:blipFill>
        <p:spPr>
          <a:xfrm>
            <a:off x="869650" y="1415925"/>
            <a:ext cx="4631250" cy="30007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24"/>
          <p:cNvSpPr txBox="1">
            <a:spLocks noGrp="1"/>
          </p:cNvSpPr>
          <p:nvPr>
            <p:ph type="title"/>
          </p:nvPr>
        </p:nvSpPr>
        <p:spPr>
          <a:xfrm>
            <a:off x="1297500" y="393750"/>
            <a:ext cx="7038900" cy="686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400" b="1">
                <a:solidFill>
                  <a:srgbClr val="000000"/>
                </a:solidFill>
                <a:latin typeface="Lato"/>
                <a:ea typeface="Lato"/>
                <a:cs typeface="Lato"/>
                <a:sym typeface="Lato"/>
              </a:rPr>
              <a:t>4. What are the countries with 90+ score globally?</a:t>
            </a:r>
            <a:endParaRPr sz="1400" b="1">
              <a:solidFill>
                <a:srgbClr val="000000"/>
              </a:solidFill>
              <a:latin typeface="Lato"/>
              <a:ea typeface="Lato"/>
              <a:cs typeface="Lato"/>
              <a:sym typeface="Lato"/>
            </a:endParaRPr>
          </a:p>
          <a:p>
            <a:pPr marL="457200" lvl="0" indent="0" algn="l" rtl="0">
              <a:lnSpc>
                <a:spcPct val="115000"/>
              </a:lnSpc>
              <a:spcBef>
                <a:spcPts val="1600"/>
              </a:spcBef>
              <a:spcAft>
                <a:spcPts val="1600"/>
              </a:spcAft>
              <a:buNone/>
            </a:pPr>
            <a:endParaRPr sz="1400" b="1">
              <a:solidFill>
                <a:schemeClr val="dk1"/>
              </a:solidFill>
              <a:latin typeface="Lato"/>
              <a:ea typeface="Lato"/>
              <a:cs typeface="Lato"/>
              <a:sym typeface="Lato"/>
            </a:endParaRPr>
          </a:p>
        </p:txBody>
      </p:sp>
      <p:sp>
        <p:nvSpPr>
          <p:cNvPr id="281" name="Google Shape;281;p24"/>
          <p:cNvSpPr txBox="1">
            <a:spLocks noGrp="1"/>
          </p:cNvSpPr>
          <p:nvPr>
            <p:ph type="body" idx="1"/>
          </p:nvPr>
        </p:nvSpPr>
        <p:spPr>
          <a:xfrm>
            <a:off x="5886450" y="1227925"/>
            <a:ext cx="3010800" cy="31383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000000"/>
              </a:buClr>
              <a:buSzPts val="1400"/>
              <a:buChar char="●"/>
            </a:pPr>
            <a:r>
              <a:rPr lang="en-GB" sz="1400">
                <a:solidFill>
                  <a:srgbClr val="000000"/>
                </a:solidFill>
              </a:rPr>
              <a:t>Among 2000 universities in this dataset  ,there are only 12 universities globally with score above 90</a:t>
            </a:r>
            <a:r>
              <a:rPr lang="en-GB" sz="1400" b="1">
                <a:solidFill>
                  <a:srgbClr val="000000"/>
                </a:solidFill>
              </a:rPr>
              <a:t>.</a:t>
            </a:r>
            <a:endParaRPr sz="1400" b="1">
              <a:solidFill>
                <a:srgbClr val="000000"/>
              </a:solidFill>
            </a:endParaRPr>
          </a:p>
          <a:p>
            <a:pPr marL="457200" lvl="0" indent="-317500" algn="l" rtl="0">
              <a:spcBef>
                <a:spcPts val="0"/>
              </a:spcBef>
              <a:spcAft>
                <a:spcPts val="0"/>
              </a:spcAft>
              <a:buClr>
                <a:srgbClr val="000000"/>
              </a:buClr>
              <a:buSzPts val="1400"/>
              <a:buChar char="●"/>
            </a:pPr>
            <a:r>
              <a:rPr lang="en-GB" sz="1400">
                <a:solidFill>
                  <a:srgbClr val="000000"/>
                </a:solidFill>
              </a:rPr>
              <a:t>Box and whisker plot here compares the score statistics of USA and UK.</a:t>
            </a:r>
            <a:endParaRPr sz="1400">
              <a:solidFill>
                <a:srgbClr val="000000"/>
              </a:solidFill>
            </a:endParaRPr>
          </a:p>
          <a:p>
            <a:pPr marL="457200" lvl="0" indent="-317500" algn="l" rtl="0">
              <a:spcBef>
                <a:spcPts val="0"/>
              </a:spcBef>
              <a:spcAft>
                <a:spcPts val="0"/>
              </a:spcAft>
              <a:buClr>
                <a:srgbClr val="000000"/>
              </a:buClr>
              <a:buSzPts val="1400"/>
              <a:buChar char="●"/>
            </a:pPr>
            <a:r>
              <a:rPr lang="en-GB" sz="1400">
                <a:solidFill>
                  <a:srgbClr val="000000"/>
                </a:solidFill>
              </a:rPr>
              <a:t>There are 10  USA universities and 2 UK universities that have scored above 90.</a:t>
            </a:r>
            <a:endParaRPr sz="1400">
              <a:solidFill>
                <a:srgbClr val="000000"/>
              </a:solidFill>
            </a:endParaRPr>
          </a:p>
        </p:txBody>
      </p:sp>
      <p:pic>
        <p:nvPicPr>
          <p:cNvPr id="282" name="Google Shape;282;p24"/>
          <p:cNvPicPr preferRelativeResize="0"/>
          <p:nvPr/>
        </p:nvPicPr>
        <p:blipFill>
          <a:blip r:embed="rId3">
            <a:alphaModFix/>
          </a:blip>
          <a:stretch>
            <a:fillRect/>
          </a:stretch>
        </p:blipFill>
        <p:spPr>
          <a:xfrm>
            <a:off x="501575" y="1232250"/>
            <a:ext cx="5232476" cy="26647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8" name="Google Shape;288;p25"/>
          <p:cNvSpPr txBox="1">
            <a:spLocks noGrp="1"/>
          </p:cNvSpPr>
          <p:nvPr>
            <p:ph type="body" idx="1"/>
          </p:nvPr>
        </p:nvSpPr>
        <p:spPr>
          <a:xfrm>
            <a:off x="982975" y="976300"/>
            <a:ext cx="7182300" cy="3561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1500" b="1">
                <a:solidFill>
                  <a:srgbClr val="000000"/>
                </a:solidFill>
              </a:rPr>
              <a:t>Question 1: </a:t>
            </a:r>
            <a:r>
              <a:rPr lang="en-GB">
                <a:solidFill>
                  <a:srgbClr val="000000"/>
                </a:solidFill>
              </a:rPr>
              <a:t>The first bar graph gives us the names for best universities in USA, 2022-2023. The bars shows us the difference between each universities with respect to their final score. The second graph shows top three US  universities.Students willing to study in USA could take advantage of the graphs to compare top universities.</a:t>
            </a:r>
            <a:endParaRPr>
              <a:solidFill>
                <a:srgbClr val="000000"/>
              </a:solidFill>
            </a:endParaRPr>
          </a:p>
          <a:p>
            <a:pPr marL="0" lvl="0" indent="0" algn="l" rtl="0">
              <a:lnSpc>
                <a:spcPct val="100000"/>
              </a:lnSpc>
              <a:spcBef>
                <a:spcPts val="0"/>
              </a:spcBef>
              <a:spcAft>
                <a:spcPts val="0"/>
              </a:spcAft>
              <a:buNone/>
            </a:pPr>
            <a:endParaRPr>
              <a:solidFill>
                <a:srgbClr val="000000"/>
              </a:solidFill>
            </a:endParaRPr>
          </a:p>
          <a:p>
            <a:pPr marL="0" lvl="0" indent="0" algn="l" rtl="0">
              <a:lnSpc>
                <a:spcPct val="100000"/>
              </a:lnSpc>
              <a:spcBef>
                <a:spcPts val="0"/>
              </a:spcBef>
              <a:spcAft>
                <a:spcPts val="0"/>
              </a:spcAft>
              <a:buNone/>
            </a:pPr>
            <a:r>
              <a:rPr lang="en-GB" sz="1500" b="1">
                <a:solidFill>
                  <a:srgbClr val="000000"/>
                </a:solidFill>
              </a:rPr>
              <a:t>Question 2:</a:t>
            </a:r>
            <a:r>
              <a:rPr lang="en-GB" sz="1400">
                <a:solidFill>
                  <a:srgbClr val="000000"/>
                </a:solidFill>
              </a:rPr>
              <a:t> </a:t>
            </a:r>
            <a:r>
              <a:rPr lang="en-GB">
                <a:solidFill>
                  <a:srgbClr val="000000"/>
                </a:solidFill>
              </a:rPr>
              <a:t>The second bar gives top 50 universities locations present all over the world. US ranks 1st with 28 out of 50 best, followed by UK with 6 and France with 5 top universities. Students could utilize this analysis for choosing universities based on location.</a:t>
            </a:r>
            <a:endParaRPr>
              <a:solidFill>
                <a:srgbClr val="000000"/>
              </a:solidFill>
            </a:endParaRPr>
          </a:p>
          <a:p>
            <a:pPr marL="0" lvl="0" indent="0" algn="l" rtl="0">
              <a:lnSpc>
                <a:spcPct val="100000"/>
              </a:lnSpc>
              <a:spcBef>
                <a:spcPts val="0"/>
              </a:spcBef>
              <a:spcAft>
                <a:spcPts val="0"/>
              </a:spcAft>
              <a:buNone/>
            </a:pPr>
            <a:endParaRPr sz="1500" b="1">
              <a:solidFill>
                <a:srgbClr val="000000"/>
              </a:solidFill>
            </a:endParaRPr>
          </a:p>
          <a:p>
            <a:pPr marL="0" lvl="0" indent="0" algn="l" rtl="0">
              <a:lnSpc>
                <a:spcPct val="100000"/>
              </a:lnSpc>
              <a:spcBef>
                <a:spcPts val="0"/>
              </a:spcBef>
              <a:spcAft>
                <a:spcPts val="0"/>
              </a:spcAft>
              <a:buNone/>
            </a:pPr>
            <a:r>
              <a:rPr lang="en-GB" sz="1500" b="1">
                <a:solidFill>
                  <a:srgbClr val="000000"/>
                </a:solidFill>
              </a:rPr>
              <a:t>Question 3: </a:t>
            </a:r>
            <a:r>
              <a:rPr lang="en-GB">
                <a:solidFill>
                  <a:srgbClr val="000000"/>
                </a:solidFill>
              </a:rPr>
              <a:t>T</a:t>
            </a:r>
            <a:r>
              <a:rPr lang="en-GB" sz="1400">
                <a:solidFill>
                  <a:srgbClr val="000000"/>
                </a:solidFill>
              </a:rPr>
              <a:t>he </a:t>
            </a:r>
            <a:r>
              <a:rPr lang="en-GB">
                <a:solidFill>
                  <a:srgbClr val="000000"/>
                </a:solidFill>
              </a:rPr>
              <a:t>heatmap shows both positive and negative correlation among the variables. Research rank has the highest correlation with world rank  with z  score of 0.9.  So, research contributes hugely in universities world ranking.</a:t>
            </a:r>
            <a:endParaRPr sz="1200">
              <a:solidFill>
                <a:srgbClr val="000000"/>
              </a:solidFill>
            </a:endParaRPr>
          </a:p>
          <a:p>
            <a:pPr marL="0" lvl="0" indent="0" algn="l" rtl="0">
              <a:lnSpc>
                <a:spcPct val="100000"/>
              </a:lnSpc>
              <a:spcBef>
                <a:spcPts val="0"/>
              </a:spcBef>
              <a:spcAft>
                <a:spcPts val="0"/>
              </a:spcAft>
              <a:buNone/>
            </a:pPr>
            <a:endParaRPr sz="1500" b="1">
              <a:solidFill>
                <a:srgbClr val="000000"/>
              </a:solidFill>
            </a:endParaRPr>
          </a:p>
          <a:p>
            <a:pPr marL="0" lvl="0" indent="0" algn="l" rtl="0">
              <a:lnSpc>
                <a:spcPct val="100000"/>
              </a:lnSpc>
              <a:spcBef>
                <a:spcPts val="0"/>
              </a:spcBef>
              <a:spcAft>
                <a:spcPts val="0"/>
              </a:spcAft>
              <a:buNone/>
            </a:pPr>
            <a:r>
              <a:rPr lang="en-GB" sz="1500" b="1">
                <a:solidFill>
                  <a:srgbClr val="000000"/>
                </a:solidFill>
              </a:rPr>
              <a:t>Question 4:</a:t>
            </a:r>
            <a:r>
              <a:rPr lang="en-GB">
                <a:solidFill>
                  <a:srgbClr val="000000"/>
                </a:solidFill>
              </a:rPr>
              <a:t> USA  has very impressive list of universities. Only two UK universities have overall score of over 90.</a:t>
            </a:r>
            <a:endParaRPr>
              <a:solidFill>
                <a:srgbClr val="000000"/>
              </a:solidFill>
            </a:endParaRPr>
          </a:p>
          <a:p>
            <a:pPr marL="0" lvl="0" indent="0" algn="l" rtl="0">
              <a:lnSpc>
                <a:spcPct val="100000"/>
              </a:lnSpc>
              <a:spcBef>
                <a:spcPts val="0"/>
              </a:spcBef>
              <a:spcAft>
                <a:spcPts val="0"/>
              </a:spcAft>
              <a:buNone/>
            </a:pPr>
            <a:endParaRPr sz="1500" b="1">
              <a:solidFill>
                <a:srgbClr val="000000"/>
              </a:solidFill>
            </a:endParaRPr>
          </a:p>
        </p:txBody>
      </p:sp>
      <p:sp>
        <p:nvSpPr>
          <p:cNvPr id="289" name="Google Shape;289;p25"/>
          <p:cNvSpPr txBox="1"/>
          <p:nvPr/>
        </p:nvSpPr>
        <p:spPr>
          <a:xfrm>
            <a:off x="1382975" y="473925"/>
            <a:ext cx="50037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700" b="1">
                <a:latin typeface="Lato"/>
                <a:ea typeface="Lato"/>
                <a:cs typeface="Lato"/>
                <a:sym typeface="Lato"/>
              </a:rPr>
              <a:t>Final Analysis</a:t>
            </a:r>
            <a:endParaRPr sz="1700" b="1">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594</Words>
  <Application>Microsoft Macintosh PowerPoint</Application>
  <PresentationFormat>On-screen Show (16:9)</PresentationFormat>
  <Paragraphs>51</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Montserrat</vt:lpstr>
      <vt:lpstr>Lato</vt:lpstr>
      <vt:lpstr>Focus</vt:lpstr>
      <vt:lpstr> Analysis Of World’s University Ranking</vt:lpstr>
      <vt:lpstr>About the dataset</vt:lpstr>
      <vt:lpstr> </vt:lpstr>
      <vt:lpstr>PowerPoint Presentation</vt:lpstr>
      <vt:lpstr>2.   What are the top three ranked universities in USA? </vt:lpstr>
      <vt:lpstr>2.  Where are the top 50 ranked universities located in? </vt:lpstr>
      <vt:lpstr>3.  What factor is most important overall for high university ranking? </vt:lpstr>
      <vt:lpstr>4. What are the countries with 90+ score globally?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Analysis Of World’s University Ranking</dc:title>
  <cp:lastModifiedBy>Baral, Alisha</cp:lastModifiedBy>
  <cp:revision>1</cp:revision>
  <dcterms:modified xsi:type="dcterms:W3CDTF">2022-10-18T05:30:56Z</dcterms:modified>
</cp:coreProperties>
</file>